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256" r:id="rId2"/>
    <p:sldId id="396" r:id="rId3"/>
    <p:sldId id="390" r:id="rId4"/>
    <p:sldId id="393" r:id="rId5"/>
    <p:sldId id="391" r:id="rId6"/>
    <p:sldId id="288" r:id="rId7"/>
    <p:sldId id="366" r:id="rId8"/>
    <p:sldId id="31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63" r:id="rId17"/>
    <p:sldId id="362" r:id="rId18"/>
    <p:sldId id="364" r:id="rId19"/>
    <p:sldId id="320" r:id="rId20"/>
    <p:sldId id="321" r:id="rId21"/>
    <p:sldId id="368" r:id="rId22"/>
    <p:sldId id="377" r:id="rId23"/>
    <p:sldId id="386" r:id="rId24"/>
    <p:sldId id="387" r:id="rId25"/>
    <p:sldId id="358" r:id="rId26"/>
    <p:sldId id="318" r:id="rId27"/>
    <p:sldId id="338" r:id="rId28"/>
    <p:sldId id="395" r:id="rId29"/>
    <p:sldId id="340" r:id="rId30"/>
    <p:sldId id="353" r:id="rId31"/>
    <p:sldId id="341" r:id="rId32"/>
    <p:sldId id="342" r:id="rId33"/>
    <p:sldId id="344" r:id="rId34"/>
    <p:sldId id="354" r:id="rId35"/>
    <p:sldId id="343" r:id="rId36"/>
    <p:sldId id="345" r:id="rId37"/>
    <p:sldId id="346" r:id="rId38"/>
    <p:sldId id="355" r:id="rId39"/>
    <p:sldId id="347" r:id="rId40"/>
    <p:sldId id="348" r:id="rId41"/>
    <p:sldId id="349" r:id="rId42"/>
    <p:sldId id="356" r:id="rId43"/>
    <p:sldId id="350" r:id="rId44"/>
    <p:sldId id="351" r:id="rId45"/>
    <p:sldId id="352" r:id="rId46"/>
    <p:sldId id="357" r:id="rId47"/>
    <p:sldId id="260" r:id="rId48"/>
    <p:sldId id="371" r:id="rId49"/>
    <p:sldId id="370" r:id="rId50"/>
    <p:sldId id="261" r:id="rId51"/>
    <p:sldId id="262" r:id="rId52"/>
    <p:sldId id="265" r:id="rId53"/>
    <p:sldId id="293" r:id="rId54"/>
    <p:sldId id="266" r:id="rId55"/>
    <p:sldId id="267" r:id="rId56"/>
    <p:sldId id="294" r:id="rId57"/>
    <p:sldId id="295" r:id="rId58"/>
    <p:sldId id="268" r:id="rId59"/>
    <p:sldId id="290" r:id="rId60"/>
    <p:sldId id="291" r:id="rId61"/>
    <p:sldId id="369" r:id="rId62"/>
    <p:sldId id="378" r:id="rId63"/>
    <p:sldId id="264" r:id="rId64"/>
    <p:sldId id="272" r:id="rId65"/>
    <p:sldId id="274" r:id="rId66"/>
    <p:sldId id="373" r:id="rId67"/>
    <p:sldId id="379" r:id="rId68"/>
    <p:sldId id="380" r:id="rId69"/>
    <p:sldId id="381" r:id="rId70"/>
    <p:sldId id="372" r:id="rId71"/>
    <p:sldId id="374" r:id="rId72"/>
    <p:sldId id="375" r:id="rId73"/>
    <p:sldId id="376" r:id="rId74"/>
    <p:sldId id="296" r:id="rId75"/>
    <p:sldId id="297" r:id="rId76"/>
    <p:sldId id="298" r:id="rId77"/>
    <p:sldId id="299" r:id="rId78"/>
    <p:sldId id="300" r:id="rId79"/>
    <p:sldId id="301" r:id="rId80"/>
    <p:sldId id="302" r:id="rId81"/>
    <p:sldId id="303" r:id="rId82"/>
    <p:sldId id="304" r:id="rId83"/>
    <p:sldId id="305" r:id="rId84"/>
    <p:sldId id="306" r:id="rId85"/>
    <p:sldId id="307" r:id="rId86"/>
    <p:sldId id="308" r:id="rId87"/>
    <p:sldId id="360" r:id="rId88"/>
    <p:sldId id="361" r:id="rId89"/>
    <p:sldId id="323" r:id="rId90"/>
    <p:sldId id="322" r:id="rId91"/>
    <p:sldId id="324" r:id="rId92"/>
    <p:sldId id="325" r:id="rId93"/>
    <p:sldId id="326" r:id="rId94"/>
    <p:sldId id="327" r:id="rId95"/>
    <p:sldId id="328" r:id="rId96"/>
    <p:sldId id="330" r:id="rId97"/>
    <p:sldId id="329" r:id="rId98"/>
    <p:sldId id="331" r:id="rId99"/>
    <p:sldId id="332" r:id="rId100"/>
    <p:sldId id="333" r:id="rId101"/>
    <p:sldId id="334" r:id="rId102"/>
    <p:sldId id="383" r:id="rId103"/>
    <p:sldId id="289" r:id="rId104"/>
    <p:sldId id="276" r:id="rId105"/>
    <p:sldId id="278" r:id="rId106"/>
    <p:sldId id="277" r:id="rId107"/>
    <p:sldId id="279" r:id="rId108"/>
    <p:sldId id="280" r:id="rId109"/>
    <p:sldId id="281" r:id="rId110"/>
    <p:sldId id="275" r:id="rId111"/>
    <p:sldId id="336" r:id="rId112"/>
    <p:sldId id="335" r:id="rId113"/>
    <p:sldId id="388" r:id="rId114"/>
    <p:sldId id="394" r:id="rId115"/>
    <p:sldId id="384" r:id="rId116"/>
    <p:sldId id="385" r:id="rId1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91484"/>
  </p:normalViewPr>
  <p:slideViewPr>
    <p:cSldViewPr snapToGrid="0">
      <p:cViewPr varScale="1">
        <p:scale>
          <a:sx n="111" d="100"/>
          <a:sy n="111" d="100"/>
        </p:scale>
        <p:origin x="108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0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20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7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111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3"/>
          <p:cNvSpPr txBox="1">
            <a:spLocks noChangeArrowheads="1"/>
          </p:cNvSpPr>
          <p:nvPr/>
        </p:nvSpPr>
        <p:spPr bwMode="auto">
          <a:xfrm>
            <a:off x="3231397" y="1104254"/>
            <a:ext cx="5438775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A program executes one line at a time.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3500" dirty="0">
              <a:solidFill>
                <a:srgbClr val="010000"/>
              </a:solidFill>
              <a:latin typeface="Aria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The while loop checks its condition only at the start of the code block and before repeating.</a:t>
            </a:r>
            <a:endParaRPr kumimoji="0" lang="en-US" altLang="x-none" sz="3500" i="1" dirty="0" smtClean="0">
              <a:solidFill>
                <a:srgbClr val="010000"/>
              </a:solidFill>
              <a:latin typeface="Arial" charset="0"/>
            </a:endParaRP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" y="937549"/>
            <a:ext cx="4727432" cy="561950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Examples and Practice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86673" y="3483980"/>
            <a:ext cx="821803" cy="6366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960698"/>
            <a:ext cx="4727433" cy="56195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4613" y="1390892"/>
            <a:ext cx="1167114" cy="1363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Assignment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30" y="1284790"/>
            <a:ext cx="2300441" cy="2866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4" y="4914900"/>
            <a:ext cx="7505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000" y="1735417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84205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158" y="4411731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54" y="1557115"/>
            <a:ext cx="4186821" cy="418682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 of Hard Tasks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570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65669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2391" y="4823541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While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001200" y="4537446"/>
            <a:ext cx="4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05738" y="3491089"/>
            <a:ext cx="116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If/Else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7967" y="1375650"/>
            <a:ext cx="129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Control</a:t>
            </a:r>
            <a:endParaRPr lang="en-US" sz="2400" dirty="0">
              <a:latin typeface="Chalkboard"/>
              <a:cs typeface="Chalkboard"/>
            </a:endParaRP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Flow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Control Flow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76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For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If/Else statements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Install Eclipse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8" y="1709870"/>
            <a:ext cx="7060556" cy="165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6511" y="4259484"/>
            <a:ext cx="5304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Special Eclipse office </a:t>
            </a:r>
            <a:r>
              <a:rPr lang="en-US" sz="3600" smtClean="0"/>
              <a:t>hours </a:t>
            </a:r>
          </a:p>
          <a:p>
            <a:pPr algn="ctr"/>
            <a:r>
              <a:rPr lang="en-US" sz="3600" dirty="0" smtClean="0"/>
              <a:t>LAIR 7-9pm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80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Honor Code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8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34" name="Freeform 33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85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super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karel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has a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few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more </a:t>
            </a:r>
            <a:r>
              <a:rPr lang="da-DK" dirty="0" err="1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commands</a:t>
            </a:r>
            <a:endParaRPr lang="da-DK" dirty="0" smtClean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turnRight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turnAround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paintCorner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i="1" dirty="0" smtClean="0">
                <a:solidFill>
                  <a:srgbClr val="0336FF"/>
                </a:solidFill>
                <a:latin typeface="Monaco" charset="0"/>
              </a:rPr>
              <a:t>BLUE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28" name="Freeform 27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7" y="922757"/>
            <a:ext cx="7063853" cy="55995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Feedback on Progress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35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1383" y="960699"/>
            <a:ext cx="215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336FF"/>
                </a:solidFill>
              </a:rPr>
              <a:t>Try and solve it!</a:t>
            </a:r>
            <a:endParaRPr lang="en-US" sz="2400" i="1" dirty="0">
              <a:solidFill>
                <a:srgbClr val="03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11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Fence Post Problem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982" y="5752618"/>
            <a:ext cx="431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Also </a:t>
            </a:r>
            <a:r>
              <a:rPr lang="en-US" smtClean="0"/>
              <a:t>sometimes called an Off By One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Unstoppable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60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58769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/>
                <a:gridCol w="2592388"/>
                <a:gridCol w="4052887"/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</a:t>
            </a:r>
            <a:r>
              <a:rPr lang="en-US" altLang="x-none" b="1" i="1" dirty="0">
                <a:latin typeface="Calibri" charset="0"/>
              </a:rPr>
              <a:t>Table 1</a:t>
            </a:r>
            <a:r>
              <a:rPr lang="en-US" altLang="x-none" i="1" dirty="0">
                <a:latin typeface="Calibri" charset="0"/>
              </a:rPr>
              <a:t> on page 18 of the Karel </a:t>
            </a:r>
            <a:r>
              <a:rPr lang="en-US" altLang="x-none" i="1" dirty="0" err="1" smtClean="0">
                <a:latin typeface="Calibri" charset="0"/>
              </a:rPr>
              <a:t>coursereader</a:t>
            </a:r>
            <a:r>
              <a:rPr lang="en-US" altLang="x-none" i="1" dirty="0">
                <a:latin typeface="Calibri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7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Code that Works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0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2611</TotalTime>
  <Words>3186</Words>
  <Application>Microsoft Macintosh PowerPoint</Application>
  <PresentationFormat>On-screen Show (4:3)</PresentationFormat>
  <Paragraphs>1351</Paragraphs>
  <Slides>116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30" baseType="lpstr">
      <vt:lpstr>Calibri</vt:lpstr>
      <vt:lpstr>Century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45</cp:revision>
  <cp:lastPrinted>2018-01-10T20:10:12Z</cp:lastPrinted>
  <dcterms:created xsi:type="dcterms:W3CDTF">2016-06-20T07:42:18Z</dcterms:created>
  <dcterms:modified xsi:type="dcterms:W3CDTF">2018-01-11T01:37:51Z</dcterms:modified>
</cp:coreProperties>
</file>